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7" r:id="rId3"/>
    <p:sldId id="275" r:id="rId4"/>
    <p:sldId id="276" r:id="rId5"/>
    <p:sldId id="278" r:id="rId6"/>
    <p:sldId id="277" r:id="rId7"/>
    <p:sldId id="279" r:id="rId8"/>
    <p:sldId id="281" r:id="rId9"/>
    <p:sldId id="280" r:id="rId10"/>
    <p:sldId id="282" r:id="rId11"/>
    <p:sldId id="284" r:id="rId12"/>
    <p:sldId id="283" r:id="rId13"/>
    <p:sldId id="288" r:id="rId14"/>
    <p:sldId id="286" r:id="rId15"/>
    <p:sldId id="331" r:id="rId16"/>
    <p:sldId id="325" r:id="rId17"/>
    <p:sldId id="326" r:id="rId18"/>
    <p:sldId id="328" r:id="rId19"/>
    <p:sldId id="329" r:id="rId20"/>
    <p:sldId id="332" r:id="rId21"/>
    <p:sldId id="345" r:id="rId22"/>
    <p:sldId id="334" r:id="rId23"/>
    <p:sldId id="335" r:id="rId24"/>
    <p:sldId id="337" r:id="rId25"/>
    <p:sldId id="336" r:id="rId26"/>
    <p:sldId id="338" r:id="rId27"/>
    <p:sldId id="339" r:id="rId28"/>
    <p:sldId id="340" r:id="rId29"/>
    <p:sldId id="341" r:id="rId30"/>
    <p:sldId id="342" r:id="rId31"/>
    <p:sldId id="343" r:id="rId32"/>
    <p:sldId id="347" r:id="rId33"/>
    <p:sldId id="287" r:id="rId34"/>
    <p:sldId id="304" r:id="rId35"/>
    <p:sldId id="320" r:id="rId36"/>
    <p:sldId id="317" r:id="rId37"/>
    <p:sldId id="321" r:id="rId38"/>
    <p:sldId id="322" r:id="rId39"/>
    <p:sldId id="319" r:id="rId40"/>
    <p:sldId id="323" r:id="rId41"/>
    <p:sldId id="324" r:id="rId42"/>
    <p:sldId id="31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586C7-8484-44FA-A0A3-59057980530D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FA116-D22B-420F-B2E5-E9F74FD9368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91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1402F-95FE-4318-9635-A0FAD1F1B3B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9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018D-EA38-BFF7-26DF-F7F31081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020AA-59A1-6F9F-4AFD-CC0157B34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794AE-EB37-ECBF-8670-90C2A70D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016BD-5C2F-57FC-6E45-A7CBAD53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23578-6A2E-4333-6447-0EE7060F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080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6AB9-26E3-7726-99CF-6BF9A9C9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28975-56A1-0D09-8853-64D26173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1E0E1-FB34-8D9E-E169-072CD722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43D27-019E-B93F-EB59-7357AAC3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C93A0-F066-CE2B-5303-B13FF2B9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442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2F42B-7B5F-A50B-0F13-2493CC381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2DEBA-2BE9-64EC-36D1-419C6239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05036-D196-21FA-6501-5E2774C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8F2C1-00E8-C046-D9D8-EA213B70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E128A-75C3-C570-9188-A84C7A7E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0686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389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622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05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28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1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806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37377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5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4958-B2B1-79ED-BE08-56569363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64BC-8CD3-29EE-6E7A-C08B1689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2D87-8EB6-25F5-C8FD-2F882C9E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B0A3E-803C-88F6-1AB2-6DB692A95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74EE0-B667-CEA7-F024-3D5FBCFD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0142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057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1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51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3844-EFC7-E928-00E0-0495FFCA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57301-939A-F27A-49BF-BF802C7D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14ACB-6CEE-0616-3B43-E12799F6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69AF-C338-500E-7183-0E10B620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F78C3-698F-2610-5B0A-0FF7D6A3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4283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58D2-ABEF-FE0C-5561-7042FE92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95F4-81E1-1783-ADD0-38F1A6A7E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BBEEC-90D3-97FA-0E9A-DA8F97EB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7D481-6105-B4AA-A0FB-660FC2C1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CF05-3D63-61FD-873E-FF249C4B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7C639-8F40-DDD8-4B78-47131EA9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8669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E9FA-B0DA-40BF-169F-BC5E5D07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E26D-B5B8-53AD-B8B8-43DF127EA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6B962-6A08-B81A-9FBC-4CAADEBF9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9C22B-94B2-D2E3-AB53-565D3D26B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EDE80-81FE-C7CA-994A-97F7EC30D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7006B-5B2B-AA70-FF12-EF283028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820543-9993-7C07-195C-6D54C223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EE637-679E-5E2A-BF0B-D461A89F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887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4DC5-62D8-B3F6-B9BC-047F1E3D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07510-7169-81F9-0A68-95CD96222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02335-9A0C-1319-01AF-24D2718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D55F-1D18-2E28-BA94-BD732C20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53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EDDB8-108C-1EF1-262C-E62E5D15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6925C-797C-25B3-5B8F-8DF33B31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246F5-2EC9-CB09-A74E-6BE6D936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400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EC7-4A3C-CE93-3188-FBF3BC6D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25D09-8BFA-72BA-0C2B-EBB5D2D71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A1D45-6838-7A48-0746-7FD26126B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2F8E1-CAE0-4D1C-BA73-C7BA2681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E7221-1E37-121F-9153-125CE6E2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6E3E6-32B8-716C-8544-63104E6D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9199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9F18-C56A-39BC-0135-AAD957EF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85995-5C06-EA03-D9D8-042D057AB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666AA-3D13-7276-11C2-BC11EFCF9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CAAED-3E92-05DE-8515-F0D00205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C9D75-E5F2-8290-32E6-F1DA335D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3BEF-0377-9788-01AA-1DACA86D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9718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0B0FF-E3D9-D1DE-9168-BF795156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51ED2-9B1E-9F3F-A470-A2BFDF783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EAD51-14B2-02F0-568A-17E4D7A83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18C56-C628-45F1-A6CE-4BD41F72FA03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7838A-EABE-821C-9307-A4A796762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4AD7A-76CB-43FD-5BA3-82578806E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F95C0-2378-40B4-8A38-E744EDF317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140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BE241-4F54-458F-BE50-71B2838458A0}" type="datetimeFigureOut">
              <a:rPr lang="en-ZA" smtClean="0"/>
              <a:t>2022/06/14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0779718-3328-4915-8498-2CA120CD7399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6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D7FF430-12D9-556C-A87A-DF94D3CA6C18}"/>
              </a:ext>
            </a:extLst>
          </p:cNvPr>
          <p:cNvSpPr txBox="1">
            <a:spLocks/>
          </p:cNvSpPr>
          <p:nvPr/>
        </p:nvSpPr>
        <p:spPr>
          <a:xfrm>
            <a:off x="1790699" y="3454400"/>
            <a:ext cx="8788401" cy="26541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C0C0C0"/>
                </a:highlight>
                <a:uLnTx/>
                <a:uFillTx/>
                <a:latin typeface="Calibri Light" panose="020F0302020204030204"/>
                <a:ea typeface="+mj-ea"/>
                <a:cs typeface="+mj-cs"/>
              </a:rPr>
              <a:t>Machine Learning</a:t>
            </a:r>
            <a:br>
              <a:rPr kumimoji="0" lang="en-ZA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ZA" sz="5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Decision Tree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3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By K. Igwe</a:t>
            </a:r>
            <a:br>
              <a:rPr kumimoji="0" lang="en-ZA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ZA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antGarde Bk BT" panose="020B0402020202020204" pitchFamily="34" charset="0"/>
                <a:ea typeface="+mj-ea"/>
                <a:cs typeface="+mj-cs"/>
              </a:rPr>
              <a:t>2021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515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Steps.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ZA"/>
                  <a:t>Step 1:- Calculate the Entropy of the target Attribute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ZA"/>
              </a:p>
              <a:p>
                <a:endParaRPr lang="en-ZA"/>
              </a:p>
              <a:p>
                <a:r>
                  <a:rPr lang="en-ZA"/>
                  <a:t>Step 2:- Calculate the Average Entropy of each Predictor Variable 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ZA"/>
              </a:p>
              <a:p>
                <a:endParaRPr lang="en-ZA"/>
              </a:p>
              <a:p>
                <a:r>
                  <a:rPr lang="en-ZA"/>
                  <a:t>Step 3:- Calculate The information Gain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ZA"/>
              </a:p>
              <a:p>
                <a:r>
                  <a:rPr lang="en-ZA"/>
                  <a:t>Step 4:- Select the Predictor with </a:t>
                </a:r>
                <a:r>
                  <a:rPr lang="en-ZA">
                    <a:solidFill>
                      <a:srgbClr val="FF0000"/>
                    </a:solidFill>
                  </a:rPr>
                  <a:t>Maximum Information Gain</a:t>
                </a:r>
              </a:p>
              <a:p>
                <a:pPr lvl="1"/>
                <a:r>
                  <a:rPr lang="en-ZA"/>
                  <a:t>maximizing information gain is equivalent to minimizing average</a:t>
                </a:r>
                <a:br>
                  <a:rPr lang="en-ZA"/>
                </a:br>
                <a:r>
                  <a:rPr lang="en-ZA"/>
                  <a:t>entropy, because </a:t>
                </a:r>
                <a:r>
                  <a:rPr lang="en-ZA" i="1"/>
                  <a:t>E</a:t>
                </a:r>
                <a:r>
                  <a:rPr lang="en-ZA"/>
                  <a:t>(</a:t>
                </a:r>
                <a:r>
                  <a:rPr lang="en-ZA" i="1"/>
                  <a:t>S</a:t>
                </a:r>
                <a:r>
                  <a:rPr lang="en-ZA"/>
                  <a:t>) is constant for all attributes </a:t>
                </a:r>
                <a:r>
                  <a:rPr lang="en-ZA" i="1"/>
                  <a:t>X</a:t>
                </a:r>
                <a:r>
                  <a:rPr lang="en-ZA"/>
                  <a:t> 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pPr lvl="1"/>
                <a:r>
                  <a:rPr lang="en-US">
                    <a:solidFill>
                      <a:srgbClr val="00B0F0"/>
                    </a:solidFill>
                  </a:rPr>
                  <a:t>Information gain determines the reduction of the uncertainty after splitting the dataset on a particular feature such that if the value of information gain increases, that feature is most useful for classification.</a:t>
                </a:r>
              </a:p>
              <a:p>
                <a:pPr lvl="1"/>
                <a:r>
                  <a:rPr lang="en-US">
                    <a:solidFill>
                      <a:srgbClr val="00B0F0"/>
                    </a:solidFill>
                  </a:rPr>
                  <a:t>The feature having the </a:t>
                </a:r>
                <a:r>
                  <a:rPr lang="en-US">
                    <a:solidFill>
                      <a:srgbClr val="FF0000"/>
                    </a:solidFill>
                  </a:rPr>
                  <a:t>highest value </a:t>
                </a:r>
                <a:r>
                  <a:rPr lang="en-US">
                    <a:solidFill>
                      <a:srgbClr val="00B0F0"/>
                    </a:solidFill>
                  </a:rPr>
                  <a:t>of information gain is accounted for as the best feature to be </a:t>
                </a:r>
                <a:r>
                  <a:rPr lang="en-ZA" b="0" i="0">
                    <a:solidFill>
                      <a:srgbClr val="FF0000"/>
                    </a:solidFill>
                    <a:effectLst/>
                    <a:latin typeface="roboto" panose="02000000000000000000" pitchFamily="2" charset="0"/>
                  </a:rPr>
                  <a:t>chosen for split</a:t>
                </a:r>
                <a:br>
                  <a:rPr lang="en-ZA"/>
                </a:br>
                <a:endParaRPr lang="en-ZA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046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>
                <a:solidFill>
                  <a:srgbClr val="4F81BD"/>
                </a:solidFill>
                <a:latin typeface="Cambria-Bold"/>
              </a:rPr>
              <a:t>Entropy formula</a:t>
            </a:r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ZA"/>
                  <a:t>.</a:t>
                </a:r>
              </a:p>
              <a:p>
                <a:pPr marL="0" indent="0">
                  <a:buNone/>
                </a:pPr>
                <a:endParaRPr lang="en-ZA"/>
              </a:p>
              <a:p>
                <a:pPr marL="0" indent="0">
                  <a:buNone/>
                </a:pPr>
                <a:endParaRPr lang="en-ZA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ZA"/>
                  <a:t> is the </a:t>
                </a:r>
                <a:r>
                  <a:rPr lang="en-ZA">
                    <a:solidFill>
                      <a:srgbClr val="FF0000"/>
                    </a:solidFill>
                  </a:rPr>
                  <a:t>target Attribute</a:t>
                </a:r>
                <a:r>
                  <a:rPr lang="en-ZA"/>
                  <a:t>(Classifier)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ZA"/>
                  <a:t> refers to the </a:t>
                </a:r>
                <a:r>
                  <a:rPr lang="en-ZA">
                    <a:solidFill>
                      <a:srgbClr val="FF0000"/>
                    </a:solidFill>
                  </a:rPr>
                  <a:t>proportion</a:t>
                </a:r>
                <a:r>
                  <a:rPr lang="en-ZA"/>
                  <a:t> of </a:t>
                </a:r>
                <a14:m>
                  <m:oMath xmlns:m="http://schemas.openxmlformats.org/officeDocument/2006/math">
                    <m:r>
                      <a:rPr lang="en-Z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ZA"/>
                  <a:t> which belonging to class </a:t>
                </a:r>
                <a14:m>
                  <m:oMath xmlns:m="http://schemas.openxmlformats.org/officeDocument/2006/math">
                    <m:r>
                      <a:rPr lang="en-Z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ZA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Z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ZA">
                    <a:solidFill>
                      <a:srgbClr val="FF0000"/>
                    </a:solidFill>
                  </a:rPr>
                  <a:t>  </a:t>
                </a:r>
                <a:r>
                  <a:rPr lang="en-ZA"/>
                  <a:t>is the </a:t>
                </a:r>
                <a:r>
                  <a:rPr lang="en-ZA">
                    <a:solidFill>
                      <a:srgbClr val="FF0000"/>
                    </a:solidFill>
                  </a:rPr>
                  <a:t>number of classes </a:t>
                </a:r>
                <a:r>
                  <a:rPr lang="en-ZA"/>
                  <a:t>in the </a:t>
                </a:r>
                <a:r>
                  <a:rPr lang="en-ZA">
                    <a:solidFill>
                      <a:srgbClr val="FF0000"/>
                    </a:solidFill>
                  </a:rPr>
                  <a:t>target attribute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ZA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lang="en-ZA">
                    <a:solidFill>
                      <a:srgbClr val="FF0000"/>
                    </a:solidFill>
                  </a:rPr>
                  <a:t>  </a:t>
                </a:r>
                <a:r>
                  <a:rPr lang="en-ZA"/>
                  <a:t>i.e. </a:t>
                </a:r>
                <a:r>
                  <a:rPr lang="en-ZA">
                    <a:solidFill>
                      <a:srgbClr val="FF0000"/>
                    </a:solidFill>
                  </a:rPr>
                  <a:t>summation</a:t>
                </a:r>
                <a:r>
                  <a:rPr lang="en-ZA"/>
                  <a:t> of all the classifier items.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ZA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ZA"/>
                  <a:t> logarithm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ZA"/>
                  <a:t> to base of 2</a:t>
                </a:r>
              </a:p>
              <a:p>
                <a:pPr marL="0" indent="0">
                  <a:buNone/>
                </a:pPr>
                <a:endParaRPr lang="en-ZA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50" y="1825625"/>
            <a:ext cx="441388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Step1  : Entropy of a Target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93424" y="3106271"/>
            <a:ext cx="4182035" cy="306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EB85-A1B9-4BB0-95E2-6FD0AE3E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429783"/>
            <a:ext cx="9820275" cy="47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Average Entropy/Information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  <a:p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06BE3F-A999-4D57-877E-69961CF8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60" y="1590880"/>
            <a:ext cx="10267950" cy="421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98EAF3-BA98-411E-A40F-CD04A10EE40A}"/>
                  </a:ext>
                </a:extLst>
              </p:cNvPr>
              <p:cNvSpPr txBox="1"/>
              <p:nvPr/>
            </p:nvSpPr>
            <p:spPr>
              <a:xfrm>
                <a:off x="1364942" y="1781571"/>
                <a:ext cx="6103398" cy="1090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ZA" sz="1800">
                    <a:solidFill>
                      <a:srgbClr val="0000FF"/>
                    </a:solidFill>
                    <a:latin typeface="ArialMT"/>
                  </a:rPr>
                  <a:t>Information </a:t>
                </a:r>
                <a:r>
                  <a:rPr lang="en-ZA" sz="1800">
                    <a:solidFill>
                      <a:srgbClr val="000000"/>
                    </a:solidFill>
                    <a:latin typeface="ArialMT"/>
                  </a:rPr>
                  <a:t>for Attribute </a:t>
                </a:r>
                <a:r>
                  <a:rPr lang="en-ZA" sz="1800" i="1">
                    <a:solidFill>
                      <a:srgbClr val="FF0000"/>
                    </a:solidFill>
                    <a:latin typeface="TimesNewRomanPS-ItalicMT"/>
                  </a:rPr>
                  <a:t>X=Outlook</a:t>
                </a:r>
                <a:endParaRPr lang="en-ZA" sz="1800" b="0" i="1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Z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ZA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ZA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98EAF3-BA98-411E-A40F-CD04A10EE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42" y="1781571"/>
                <a:ext cx="6103398" cy="1090298"/>
              </a:xfrm>
              <a:prstGeom prst="rect">
                <a:avLst/>
              </a:prstGeom>
              <a:blipFill>
                <a:blip r:embed="rId3"/>
                <a:stretch>
                  <a:fillRect l="-899" t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38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A7BD-031C-4F5A-8435-CC0DA91B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3948"/>
          </a:xfrm>
        </p:spPr>
        <p:txBody>
          <a:bodyPr>
            <a:normAutofit fontScale="90000"/>
          </a:bodyPr>
          <a:lstStyle/>
          <a:p>
            <a:r>
              <a:rPr lang="en-ZA"/>
              <a:t>Example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3B349-0099-4F83-B853-F35D8F0333A9}"/>
              </a:ext>
            </a:extLst>
          </p:cNvPr>
          <p:cNvSpPr txBox="1"/>
          <p:nvPr/>
        </p:nvSpPr>
        <p:spPr>
          <a:xfrm>
            <a:off x="7182035" y="1933515"/>
            <a:ext cx="44440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/>
              <a:t>Use a decision tree to Classify the   weather conditions favourable for an individual to/not to </a:t>
            </a:r>
            <a:r>
              <a:rPr lang="en-ZA">
                <a:solidFill>
                  <a:srgbClr val="FF0000"/>
                </a:solidFill>
              </a:rPr>
              <a:t>Play Tennis</a:t>
            </a:r>
            <a:r>
              <a:rPr lang="en-ZA"/>
              <a:t>.</a:t>
            </a:r>
          </a:p>
          <a:p>
            <a:endParaRPr lang="en-ZA"/>
          </a:p>
          <a:p>
            <a:r>
              <a:rPr lang="en-ZA">
                <a:solidFill>
                  <a:srgbClr val="FF0000"/>
                </a:solidFill>
              </a:rPr>
              <a:t>NB:</a:t>
            </a:r>
            <a:r>
              <a:rPr lang="en-ZA"/>
              <a:t> We are going to break this Table into some small homogeneous instances, as we develop our DT</a:t>
            </a:r>
          </a:p>
          <a:p>
            <a:endParaRPr lang="en-ZA"/>
          </a:p>
          <a:p>
            <a:r>
              <a:rPr lang="en-ZA"/>
              <a:t>1 which attribute is giving the maximum information?</a:t>
            </a:r>
          </a:p>
          <a:p>
            <a:r>
              <a:rPr lang="en-ZA"/>
              <a:t>We want to calculate the Information gain for each attribute and compare.</a:t>
            </a:r>
          </a:p>
          <a:p>
            <a:r>
              <a:rPr lang="en-ZA"/>
              <a:t>The attribute with the highest information gain must be the route node.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A3D36E-5E39-4B47-8D2E-D9303C4CA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52" y="875715"/>
            <a:ext cx="6752947" cy="5592508"/>
          </a:xfrm>
        </p:spPr>
      </p:pic>
    </p:spTree>
    <p:extLst>
      <p:ext uri="{BB962C8B-B14F-4D97-AF65-F5344CB8AC3E}">
        <p14:creationId xmlns:p14="http://schemas.microsoft.com/office/powerpoint/2010/main" val="398942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37684D-6338-44CB-85AB-7DA19872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991124"/>
            <a:ext cx="11449050" cy="5095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78A2-3AC8-4573-ABEE-8FA0B70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080682" cy="315912"/>
          </a:xfrm>
        </p:spPr>
        <p:txBody>
          <a:bodyPr>
            <a:normAutofit fontScale="90000"/>
          </a:bodyPr>
          <a:lstStyle/>
          <a:p>
            <a:r>
              <a:rPr lang="en-ZA"/>
              <a:t>Windy, Temp and Humidity </a:t>
            </a:r>
            <a:r>
              <a:rPr lang="en-ZA" sz="2700">
                <a:solidFill>
                  <a:srgbClr val="FF0000"/>
                </a:solidFill>
              </a:rPr>
              <a:t>[outlook]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B9616-8694-4B70-82EA-9338BD99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51" y="991124"/>
            <a:ext cx="4429125" cy="28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3FA691-5735-4305-B366-642574337375}"/>
              </a:ext>
            </a:extLst>
          </p:cNvPr>
          <p:cNvSpPr txBox="1"/>
          <p:nvPr/>
        </p:nvSpPr>
        <p:spPr>
          <a:xfrm>
            <a:off x="5962094" y="1519722"/>
            <a:ext cx="5721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In order to calculate the information gain of every attribute we need to calculate the Entropy (S) of the Entire dataset first.</a:t>
            </a:r>
            <a:endParaRPr lang="en-ZA" sz="12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FD66F-3B4D-43E3-9417-9EFDC939B0FA}"/>
              </a:ext>
            </a:extLst>
          </p:cNvPr>
          <p:cNvSpPr txBox="1"/>
          <p:nvPr/>
        </p:nvSpPr>
        <p:spPr>
          <a:xfrm>
            <a:off x="5962094" y="2106807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of  each possible attribute value</a:t>
            </a:r>
            <a:r>
              <a:rPr lang="en-US" sz="1800" b="1">
                <a:solidFill>
                  <a:srgbClr val="FF0000"/>
                </a:solidFill>
              </a:rPr>
              <a:t>.</a:t>
            </a:r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FF57D-8687-4F48-A5A0-646E66A19FCC}"/>
              </a:ext>
            </a:extLst>
          </p:cNvPr>
          <p:cNvSpPr txBox="1"/>
          <p:nvPr/>
        </p:nvSpPr>
        <p:spPr>
          <a:xfrm>
            <a:off x="5098002" y="2626654"/>
            <a:ext cx="658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Note: If either of the two is 0 the entropy is always 0 and 1 if there are equal + and -</a:t>
            </a:r>
            <a:r>
              <a:rPr lang="en-US">
                <a:solidFill>
                  <a:srgbClr val="FF0000"/>
                </a:solidFill>
              </a:rPr>
              <a:t>.</a:t>
            </a:r>
            <a:endParaRPr lang="en-ZA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E0698-0ECC-4BE2-8DEE-E6FF84B81B8D}"/>
              </a:ext>
            </a:extLst>
          </p:cNvPr>
          <p:cNvSpPr txBox="1"/>
          <p:nvPr/>
        </p:nvSpPr>
        <p:spPr>
          <a:xfrm>
            <a:off x="5098002" y="3862015"/>
            <a:ext cx="709399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Subtract sum of the Ratio of each value *Entropy of  its respective value from </a:t>
            </a:r>
            <a:r>
              <a:rPr lang="en-US" sz="1200" b="1">
                <a:solidFill>
                  <a:srgbClr val="FF0000"/>
                </a:solidFill>
              </a:rPr>
              <a:t>Entropy (S) of the whole dataset  to get the Information gain for the attribute</a:t>
            </a:r>
            <a:endParaRPr lang="en-ZA" sz="1200"/>
          </a:p>
        </p:txBody>
      </p:sp>
    </p:spTree>
    <p:extLst>
      <p:ext uri="{BB962C8B-B14F-4D97-AF65-F5344CB8AC3E}">
        <p14:creationId xmlns:p14="http://schemas.microsoft.com/office/powerpoint/2010/main" val="329929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8F23-6590-4394-B29E-1028988C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Temperature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D99BA2-3239-4136-8416-61693BECA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71" y="1199178"/>
            <a:ext cx="11272594" cy="49586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D1188-72D1-4E2F-A9C7-92F2F16B2CA3}"/>
              </a:ext>
            </a:extLst>
          </p:cNvPr>
          <p:cNvSpPr txBox="1"/>
          <p:nvPr/>
        </p:nvSpPr>
        <p:spPr>
          <a:xfrm>
            <a:off x="5111318" y="1914001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(S) of the Entire dataset first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B0270-0509-4CC1-981C-B4A4B33A604B}"/>
              </a:ext>
            </a:extLst>
          </p:cNvPr>
          <p:cNvSpPr txBox="1"/>
          <p:nvPr/>
        </p:nvSpPr>
        <p:spPr>
          <a:xfrm>
            <a:off x="5111318" y="2506647"/>
            <a:ext cx="6103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of  each possible attribute value.</a:t>
            </a:r>
            <a:endParaRPr lang="en-ZA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F1C4E-B1FD-450B-9C30-F8B06C673B07}"/>
              </a:ext>
            </a:extLst>
          </p:cNvPr>
          <p:cNvSpPr txBox="1"/>
          <p:nvPr/>
        </p:nvSpPr>
        <p:spPr>
          <a:xfrm>
            <a:off x="5243665" y="3037738"/>
            <a:ext cx="658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Note: If either of the two is 0 the entropy is always 0 and 1 if there are equal + and -</a:t>
            </a:r>
            <a:r>
              <a:rPr lang="en-US" sz="1400">
                <a:solidFill>
                  <a:srgbClr val="FF0000"/>
                </a:solidFill>
              </a:rPr>
              <a:t>.</a:t>
            </a:r>
            <a:endParaRPr lang="en-ZA" sz="14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1D551-EDB9-4C7E-AF2D-89449CF1BE81}"/>
              </a:ext>
            </a:extLst>
          </p:cNvPr>
          <p:cNvSpPr txBox="1"/>
          <p:nvPr/>
        </p:nvSpPr>
        <p:spPr>
          <a:xfrm>
            <a:off x="5528081" y="4178703"/>
            <a:ext cx="6103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Gain of Temp with respect to S</a:t>
            </a:r>
            <a:endParaRPr lang="en-ZA" sz="1400"/>
          </a:p>
        </p:txBody>
      </p:sp>
    </p:spTree>
    <p:extLst>
      <p:ext uri="{BB962C8B-B14F-4D97-AF65-F5344CB8AC3E}">
        <p14:creationId xmlns:p14="http://schemas.microsoft.com/office/powerpoint/2010/main" val="2997316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A952F8-481E-4619-B898-AE7046327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232" y="1056443"/>
            <a:ext cx="9801483" cy="471214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6F7054-6A2F-4328-B451-FC6A0E45766F}"/>
              </a:ext>
            </a:extLst>
          </p:cNvPr>
          <p:cNvSpPr txBox="1"/>
          <p:nvPr/>
        </p:nvSpPr>
        <p:spPr>
          <a:xfrm>
            <a:off x="5173462" y="168227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(S) of the Entire dataset first</a:t>
            </a:r>
            <a:r>
              <a:rPr lang="en-US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F533D-1FEA-4091-853B-35E13A3E081D}"/>
              </a:ext>
            </a:extLst>
          </p:cNvPr>
          <p:cNvSpPr txBox="1"/>
          <p:nvPr/>
        </p:nvSpPr>
        <p:spPr>
          <a:xfrm>
            <a:off x="5173462" y="2244408"/>
            <a:ext cx="6103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of  each possible attribute value.</a:t>
            </a:r>
            <a:endParaRPr lang="en-ZA" sz="1400"/>
          </a:p>
        </p:txBody>
      </p:sp>
    </p:spTree>
    <p:extLst>
      <p:ext uri="{BB962C8B-B14F-4D97-AF65-F5344CB8AC3E}">
        <p14:creationId xmlns:p14="http://schemas.microsoft.com/office/powerpoint/2010/main" val="175895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EE2B-4567-40F2-B157-D214D9CB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Wind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36D9E2-C150-46F6-89AA-EA5E00903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810" y="1387694"/>
            <a:ext cx="9662450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75FA2-DB46-4CD3-A5D5-B9D1ED192E27}"/>
              </a:ext>
            </a:extLst>
          </p:cNvPr>
          <p:cNvSpPr txBox="1"/>
          <p:nvPr/>
        </p:nvSpPr>
        <p:spPr>
          <a:xfrm>
            <a:off x="5084685" y="2508405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(S) of the Entire dataset first</a:t>
            </a:r>
            <a:r>
              <a:rPr lang="en-US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AECCA-950A-4F82-9EC3-79F91BBADA90}"/>
              </a:ext>
            </a:extLst>
          </p:cNvPr>
          <p:cNvSpPr txBox="1"/>
          <p:nvPr/>
        </p:nvSpPr>
        <p:spPr>
          <a:xfrm>
            <a:off x="5084685" y="3012674"/>
            <a:ext cx="6103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calculate the Entropy of  each possible attribute value.</a:t>
            </a:r>
            <a:endParaRPr lang="en-ZA" sz="1400"/>
          </a:p>
        </p:txBody>
      </p:sp>
    </p:spTree>
    <p:extLst>
      <p:ext uri="{BB962C8B-B14F-4D97-AF65-F5344CB8AC3E}">
        <p14:creationId xmlns:p14="http://schemas.microsoft.com/office/powerpoint/2010/main" val="1621379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1DC4-8421-45AE-AED0-E657226F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800"/>
              <a:t>Attribute with Maximum 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619AB-EFD5-48F0-8D61-13227847A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09" y="2023084"/>
            <a:ext cx="5393813" cy="3252402"/>
          </a:xfr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D9898D3-2B10-4D0D-9E03-1C9746CC5FC8}"/>
              </a:ext>
            </a:extLst>
          </p:cNvPr>
          <p:cNvSpPr/>
          <p:nvPr/>
        </p:nvSpPr>
        <p:spPr>
          <a:xfrm>
            <a:off x="5628442" y="2235408"/>
            <a:ext cx="639192" cy="2663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D646B-39D6-43DF-9500-3CBF8191980B}"/>
              </a:ext>
            </a:extLst>
          </p:cNvPr>
          <p:cNvSpPr txBox="1"/>
          <p:nvPr/>
        </p:nvSpPr>
        <p:spPr>
          <a:xfrm>
            <a:off x="6183069" y="2235408"/>
            <a:ext cx="33607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b="1">
                <a:solidFill>
                  <a:srgbClr val="FF0000"/>
                </a:solidFill>
              </a:rPr>
              <a:t>Consider as the root node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13DB431-B6A6-4329-9B7B-F2E25746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659" y="2466245"/>
            <a:ext cx="5329561" cy="29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4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>
                <a:solidFill>
                  <a:srgbClr val="FF0000"/>
                </a:solidFill>
              </a:rPr>
              <a:t>Define Decision Tree</a:t>
            </a:r>
          </a:p>
          <a:p>
            <a:r>
              <a:rPr lang="en-ZA">
                <a:solidFill>
                  <a:srgbClr val="FF0000"/>
                </a:solidFill>
              </a:rPr>
              <a:t>Structure of a Decision Tree</a:t>
            </a:r>
          </a:p>
          <a:p>
            <a:r>
              <a:rPr lang="en-ZA">
                <a:solidFill>
                  <a:srgbClr val="FF0000"/>
                </a:solidFill>
              </a:rPr>
              <a:t>Application</a:t>
            </a:r>
          </a:p>
          <a:p>
            <a:r>
              <a:rPr lang="en-ZA"/>
              <a:t>ID3 Algorithm(Training Data)</a:t>
            </a:r>
          </a:p>
          <a:p>
            <a:endParaRPr lang="en-ZA"/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521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D4B1-C013-4249-B2F6-89F832F1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Consider Each branch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209AE4-5A55-445C-A6D5-26336256E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27" y="1825625"/>
            <a:ext cx="785687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49F7E-62BF-4301-9424-8FB18BF936A9}"/>
              </a:ext>
            </a:extLst>
          </p:cNvPr>
          <p:cNvSpPr txBox="1"/>
          <p:nvPr/>
        </p:nvSpPr>
        <p:spPr>
          <a:xfrm>
            <a:off x="0" y="4538255"/>
            <a:ext cx="6436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Calculate attribute with highest information gain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BB891-2DD2-4666-A70E-2B1291E8D59D}"/>
              </a:ext>
            </a:extLst>
          </p:cNvPr>
          <p:cNvSpPr txBox="1"/>
          <p:nvPr/>
        </p:nvSpPr>
        <p:spPr>
          <a:xfrm>
            <a:off x="5761608" y="4522866"/>
            <a:ext cx="6445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>
                <a:solidFill>
                  <a:srgbClr val="FF0000"/>
                </a:solidFill>
              </a:rPr>
              <a:t>Calculate attribute with highest information gain </a:t>
            </a: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37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4679B-4EB8-4F0B-A960-D3EACEA98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212" y="1027905"/>
            <a:ext cx="10423753" cy="5194109"/>
          </a:xfrm>
        </p:spPr>
      </p:pic>
    </p:spTree>
    <p:extLst>
      <p:ext uri="{BB962C8B-B14F-4D97-AF65-F5344CB8AC3E}">
        <p14:creationId xmlns:p14="http://schemas.microsoft.com/office/powerpoint/2010/main" val="20010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C989-3FE2-4639-85C0-38D15F1F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E16F5-BEC1-40B0-A9C3-227934E56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76" y="1716365"/>
            <a:ext cx="10236112" cy="4351338"/>
          </a:xfrm>
        </p:spPr>
      </p:pic>
    </p:spTree>
    <p:extLst>
      <p:ext uri="{BB962C8B-B14F-4D97-AF65-F5344CB8AC3E}">
        <p14:creationId xmlns:p14="http://schemas.microsoft.com/office/powerpoint/2010/main" val="33602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CDD23-E6D7-485D-84BC-C5ABEC11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025" y="928979"/>
            <a:ext cx="11245048" cy="5001303"/>
          </a:xfrm>
        </p:spPr>
      </p:pic>
    </p:spTree>
    <p:extLst>
      <p:ext uri="{BB962C8B-B14F-4D97-AF65-F5344CB8AC3E}">
        <p14:creationId xmlns:p14="http://schemas.microsoft.com/office/powerpoint/2010/main" val="281777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8B49-123E-4A5C-AB0D-F1C6813B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/>
              <a:t>Attribute with Maximum Information Gain</a:t>
            </a:r>
            <a:endParaRPr lang="en-ZA" sz="2400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698D3-9287-4CFE-8C6E-3709F1C49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47" y="2376041"/>
            <a:ext cx="5362721" cy="244453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EF38CB3-E0D1-48A6-9D5F-5F564CAB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794" y="2333872"/>
            <a:ext cx="4654620" cy="24445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26D58-3FF2-44F8-B0E1-FC8948E9499D}"/>
              </a:ext>
            </a:extLst>
          </p:cNvPr>
          <p:cNvCxnSpPr/>
          <p:nvPr/>
        </p:nvCxnSpPr>
        <p:spPr>
          <a:xfrm>
            <a:off x="5833568" y="3746377"/>
            <a:ext cx="638253" cy="8877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91B7-94E9-4B27-A97C-7EEA3D40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F4E2A-921A-4DA3-8B43-0614FE14C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181" y="1825625"/>
            <a:ext cx="8409637" cy="4351338"/>
          </a:xfrm>
        </p:spPr>
      </p:pic>
    </p:spTree>
    <p:extLst>
      <p:ext uri="{BB962C8B-B14F-4D97-AF65-F5344CB8AC3E}">
        <p14:creationId xmlns:p14="http://schemas.microsoft.com/office/powerpoint/2010/main" val="235234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B8D8B-F92E-4BCC-9430-0A74BB401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256" y="1039813"/>
            <a:ext cx="9399743" cy="50063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3AE67-1A11-46F2-B727-47EF8380D2A9}"/>
              </a:ext>
            </a:extLst>
          </p:cNvPr>
          <p:cNvSpPr txBox="1"/>
          <p:nvPr/>
        </p:nvSpPr>
        <p:spPr>
          <a:xfrm>
            <a:off x="4862744" y="2508812"/>
            <a:ext cx="7042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Note: If either of the two is 0 the entropy is always 0 and 1 if there are equal + and –                   exception 0</a:t>
            </a:r>
            <a:endParaRPr lang="en-ZA" sz="1200"/>
          </a:p>
        </p:txBody>
      </p:sp>
    </p:spTree>
    <p:extLst>
      <p:ext uri="{BB962C8B-B14F-4D97-AF65-F5344CB8AC3E}">
        <p14:creationId xmlns:p14="http://schemas.microsoft.com/office/powerpoint/2010/main" val="247279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9EE28-2C43-4F67-89D0-6F1D86338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51" y="1253331"/>
            <a:ext cx="10117562" cy="4351338"/>
          </a:xfrm>
        </p:spPr>
      </p:pic>
    </p:spTree>
    <p:extLst>
      <p:ext uri="{BB962C8B-B14F-4D97-AF65-F5344CB8AC3E}">
        <p14:creationId xmlns:p14="http://schemas.microsoft.com/office/powerpoint/2010/main" val="2620225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BD9789-8328-4E6F-BF50-5250E1ACF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760" y="1159800"/>
            <a:ext cx="9808479" cy="4351338"/>
          </a:xfrm>
        </p:spPr>
      </p:pic>
    </p:spTree>
    <p:extLst>
      <p:ext uri="{BB962C8B-B14F-4D97-AF65-F5344CB8AC3E}">
        <p14:creationId xmlns:p14="http://schemas.microsoft.com/office/powerpoint/2010/main" val="2732288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D34DE-5B3E-4713-8B7E-31BBD6F02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29" y="973368"/>
            <a:ext cx="9787784" cy="4351338"/>
          </a:xfrm>
        </p:spPr>
      </p:pic>
    </p:spTree>
    <p:extLst>
      <p:ext uri="{BB962C8B-B14F-4D97-AF65-F5344CB8AC3E}">
        <p14:creationId xmlns:p14="http://schemas.microsoft.com/office/powerpoint/2010/main" val="59668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>
                <a:solidFill>
                  <a:srgbClr val="FF0000"/>
                </a:solidFill>
              </a:rPr>
              <a:t>Decision Tree/Divide and Conquer Rules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948"/>
            <a:ext cx="10392177" cy="4597759"/>
          </a:xfrm>
        </p:spPr>
        <p:txBody>
          <a:bodyPr>
            <a:normAutofit fontScale="55000" lnSpcReduction="20000"/>
          </a:bodyPr>
          <a:lstStyle/>
          <a:p>
            <a:r>
              <a:rPr lang="en-ZA"/>
              <a:t>apply a strategy of </a:t>
            </a:r>
            <a:r>
              <a:rPr lang="en-ZA">
                <a:solidFill>
                  <a:srgbClr val="FF0000"/>
                </a:solidFill>
              </a:rPr>
              <a:t>dividing data </a:t>
            </a:r>
            <a:r>
              <a:rPr lang="en-ZA"/>
              <a:t>into smaller and </a:t>
            </a:r>
            <a:r>
              <a:rPr lang="en-ZA">
                <a:solidFill>
                  <a:srgbClr val="FF0000"/>
                </a:solidFill>
              </a:rPr>
              <a:t>smaller portions</a:t>
            </a:r>
            <a:r>
              <a:rPr lang="en-ZA"/>
              <a:t>,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while at the same time an associated decision tree is incrementally developed</a:t>
            </a:r>
            <a:r>
              <a:rPr lang="en-ZA"/>
              <a:t> to identify patterns that can be used for prediction.</a:t>
            </a:r>
          </a:p>
          <a:p>
            <a:endParaRPr lang="en-ZA"/>
          </a:p>
          <a:p>
            <a:r>
              <a:rPr lang="en-ZA"/>
              <a:t> </a:t>
            </a:r>
            <a:r>
              <a:rPr lang="en-ZA">
                <a:solidFill>
                  <a:srgbClr val="FF0000"/>
                </a:solidFill>
              </a:rPr>
              <a:t>ﬂowchart</a:t>
            </a:r>
            <a:endParaRPr lang="en-ZA"/>
          </a:p>
          <a:p>
            <a:endParaRPr lang="en-ZA"/>
          </a:p>
          <a:p>
            <a:r>
              <a:rPr lang="en-ZA"/>
              <a:t>Supervised Learning Algorithm</a:t>
            </a:r>
          </a:p>
          <a:p>
            <a:r>
              <a:rPr lang="en-ZA"/>
              <a:t>Classification Algorithm-used</a:t>
            </a:r>
          </a:p>
          <a:p>
            <a:pPr marL="0" indent="0">
              <a:buNone/>
            </a:pPr>
            <a:r>
              <a:rPr lang="en-ZA"/>
              <a:t> in </a:t>
            </a:r>
            <a:r>
              <a:rPr lang="en-ZA">
                <a:solidFill>
                  <a:srgbClr val="FF0000"/>
                </a:solidFill>
              </a:rPr>
              <a:t>classification</a:t>
            </a:r>
            <a:r>
              <a:rPr lang="en-ZA"/>
              <a:t>  and Regression</a:t>
            </a:r>
          </a:p>
          <a:p>
            <a:pPr marL="0" indent="0">
              <a:buNone/>
            </a:pPr>
            <a:r>
              <a:rPr lang="en-ZA"/>
              <a:t>Problems(CART)</a:t>
            </a:r>
          </a:p>
          <a:p>
            <a:pPr marL="0" indent="0">
              <a:buNone/>
            </a:pPr>
            <a:r>
              <a:rPr lang="en-US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b="1" i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lassification </a:t>
            </a:r>
            <a:r>
              <a:rPr lang="en-US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1" i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nd </a:t>
            </a:r>
            <a:r>
              <a:rPr lang="en-US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US" b="1" i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egression </a:t>
            </a:r>
            <a:r>
              <a:rPr lang="en-US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b="1" i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ree</a:t>
            </a:r>
          </a:p>
          <a:p>
            <a:pPr marL="0" indent="0">
              <a:buNone/>
            </a:pPr>
            <a:r>
              <a:rPr lang="en-US" b="1" i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(CART)</a:t>
            </a:r>
            <a:endParaRPr lang="en-ZA" b="1">
              <a:solidFill>
                <a:srgbClr val="00B0F0"/>
              </a:solidFill>
            </a:endParaRPr>
          </a:p>
          <a:p>
            <a:endParaRPr lang="en-ZA"/>
          </a:p>
          <a:p>
            <a:pPr marL="0" indent="0">
              <a:buNone/>
            </a:pPr>
            <a:endParaRPr lang="en-ZA"/>
          </a:p>
          <a:p>
            <a:pPr marL="0" indent="0">
              <a:buNone/>
            </a:pPr>
            <a:br>
              <a:rPr lang="en-ZA"/>
            </a:br>
            <a:r>
              <a:rPr lang="en-ZA"/>
              <a:t> </a:t>
            </a:r>
            <a:br>
              <a:rPr lang="en-ZA"/>
            </a:br>
            <a:endParaRPr lang="en-Z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59" y="2819511"/>
            <a:ext cx="6214811" cy="27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58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84C7-0556-4D07-A71B-1703A96D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Attribute with Maximum Information Gain with respect to outlook</a:t>
            </a:r>
            <a:endParaRPr lang="en-ZA" sz="24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E5012-DFB8-4020-83D6-132D3602A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95" y="1469576"/>
            <a:ext cx="6266845" cy="255200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12ACF5-4974-480B-AC42-98272E78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28" y="1469576"/>
            <a:ext cx="4856085" cy="25520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8A0D6D-82A3-44C2-B64F-EA881DC926C4}"/>
              </a:ext>
            </a:extLst>
          </p:cNvPr>
          <p:cNvCxnSpPr/>
          <p:nvPr/>
        </p:nvCxnSpPr>
        <p:spPr>
          <a:xfrm flipV="1">
            <a:off x="5726097" y="2938509"/>
            <a:ext cx="4048218" cy="781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112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AEED-B2E4-4FE4-AAAA-4D971E42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>
                <a:solidFill>
                  <a:prstClr val="black"/>
                </a:solidFill>
                <a:latin typeface="GillSans-Bold"/>
              </a:rPr>
              <a:t>Exercise</a:t>
            </a:r>
            <a:endParaRPr lang="en-ZA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053540-1324-4F2D-9C51-6FE53C09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58" y="1543738"/>
            <a:ext cx="7593563" cy="3770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6E9840-61D0-4B82-A515-B0C4A1D12E0A}"/>
              </a:ext>
            </a:extLst>
          </p:cNvPr>
          <p:cNvSpPr/>
          <p:nvPr/>
        </p:nvSpPr>
        <p:spPr>
          <a:xfrm>
            <a:off x="7774521" y="1543738"/>
            <a:ext cx="44174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000">
                <a:latin typeface="Minion-Regular"/>
              </a:rPr>
              <a:t>Table presents a training </a:t>
            </a:r>
            <a:r>
              <a:rPr lang="en-ZA" sz="2000" err="1">
                <a:latin typeface="Minion-Regular"/>
              </a:rPr>
              <a:t>set,</a:t>
            </a:r>
            <a:r>
              <a:rPr lang="en-ZA" sz="2000" i="1" err="1">
                <a:latin typeface="Times-Italic-8r"/>
              </a:rPr>
              <a:t>D</a:t>
            </a:r>
            <a:r>
              <a:rPr lang="en-ZA" sz="2000">
                <a:latin typeface="Minion-Regular"/>
              </a:rPr>
              <a:t>, of class-</a:t>
            </a:r>
            <a:r>
              <a:rPr lang="en-ZA" sz="2000" err="1">
                <a:latin typeface="Minion-Regular"/>
              </a:rPr>
              <a:t>labeled</a:t>
            </a:r>
            <a:r>
              <a:rPr lang="en-ZA" sz="2000">
                <a:latin typeface="Minion-Regular"/>
              </a:rPr>
              <a:t> tuples from the database.</a:t>
            </a:r>
          </a:p>
          <a:p>
            <a:r>
              <a:rPr lang="en-ZA"/>
              <a:t>Each attribute is discrete-valued</a:t>
            </a:r>
          </a:p>
          <a:p>
            <a:r>
              <a:rPr lang="en-ZA"/>
              <a:t>Class label attribute, </a:t>
            </a:r>
            <a:r>
              <a:rPr lang="en-ZA" i="1">
                <a:solidFill>
                  <a:srgbClr val="FF0000"/>
                </a:solidFill>
              </a:rPr>
              <a:t>buys computer</a:t>
            </a:r>
            <a:r>
              <a:rPr lang="en-ZA"/>
              <a:t>, has two distinct values (namely, </a:t>
            </a:r>
            <a:r>
              <a:rPr lang="en-ZA">
                <a:solidFill>
                  <a:srgbClr val="FF0000"/>
                </a:solidFill>
              </a:rPr>
              <a:t>{</a:t>
            </a:r>
            <a:r>
              <a:rPr lang="en-ZA" i="1">
                <a:solidFill>
                  <a:srgbClr val="FF0000"/>
                </a:solidFill>
              </a:rPr>
              <a:t>yes, no</a:t>
            </a:r>
            <a:r>
              <a:rPr lang="en-ZA" i="1"/>
              <a:t>}</a:t>
            </a:r>
            <a:r>
              <a:rPr lang="en-ZA"/>
              <a:t>)</a:t>
            </a:r>
          </a:p>
          <a:p>
            <a:r>
              <a:rPr lang="en-ZA" i="1">
                <a:solidFill>
                  <a:srgbClr val="FF0000"/>
                </a:solidFill>
              </a:rPr>
              <a:t>.</a:t>
            </a:r>
          </a:p>
          <a:p>
            <a:endParaRPr lang="en-ZA">
              <a:solidFill>
                <a:srgbClr val="FF0000"/>
              </a:solidFill>
            </a:endParaRPr>
          </a:p>
          <a:p>
            <a:r>
              <a:rPr lang="en-ZA">
                <a:solidFill>
                  <a:srgbClr val="FF0000"/>
                </a:solidFill>
              </a:rPr>
              <a:t>compute the information gain of each attribute</a:t>
            </a:r>
            <a:endParaRPr lang="en-ZA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38" y="1444406"/>
            <a:ext cx="8279583" cy="47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err="1"/>
              <a:t>Exs</a:t>
            </a:r>
            <a:endParaRPr lang="en-Z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681" y="223326"/>
            <a:ext cx="7260973" cy="5322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05" y="5403090"/>
            <a:ext cx="61150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9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>
                <a:solidFill>
                  <a:srgbClr val="FF0000"/>
                </a:solidFill>
              </a:rPr>
              <a:t>Super attributes</a:t>
            </a:r>
            <a:r>
              <a:rPr lang="en-ZA">
                <a:solidFill>
                  <a:srgbClr val="FF0000"/>
                </a:solidFill>
              </a:rPr>
              <a:t> </a:t>
            </a:r>
            <a:br>
              <a:rPr lang="en-ZA"/>
            </a:b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The information gain equation is biased toward attributes that have a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large number of values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over attributes that have a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smaller number of values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These ‘Super Attributes’ will easily be selected as the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root node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, resulted in a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broad tree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that classifies perfectly but performs poorly on unseen instances. </a:t>
            </a:r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We can penalize attributes with large numbers of values by using an alternative method for attribute selection, referred to as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Gain Ratio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7468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Gain Ratios </a:t>
            </a:r>
            <a:r>
              <a:rPr lang="en-ZA">
                <a:solidFill>
                  <a:srgbClr val="FF0000"/>
                </a:solidFill>
                <a:latin typeface="ArialMT"/>
              </a:rPr>
              <a:t>for weather data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981" y="1490249"/>
            <a:ext cx="6343650" cy="1647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38074"/>
            <a:ext cx="8049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>
                <a:solidFill>
                  <a:srgbClr val="000000"/>
                </a:solidFill>
                <a:latin typeface="ArialMT"/>
              </a:rPr>
              <a:t>- modification of the information gain that reduces its bias towards</a:t>
            </a:r>
            <a:br>
              <a:rPr lang="en-ZA">
                <a:solidFill>
                  <a:srgbClr val="000000"/>
                </a:solidFill>
                <a:latin typeface="ArialMT"/>
              </a:rPr>
            </a:br>
            <a:r>
              <a:rPr lang="en-ZA">
                <a:solidFill>
                  <a:srgbClr val="000000"/>
                </a:solidFill>
                <a:latin typeface="ArialMT"/>
              </a:rPr>
              <a:t>multi-valued attributes</a:t>
            </a:r>
            <a:br>
              <a:rPr lang="en-ZA">
                <a:solidFill>
                  <a:srgbClr val="000000"/>
                </a:solidFill>
                <a:latin typeface="ArialMT"/>
              </a:rPr>
            </a:br>
            <a:r>
              <a:rPr lang="en-ZA">
                <a:solidFill>
                  <a:srgbClr val="000000"/>
                </a:solidFill>
                <a:latin typeface="ArialMT"/>
              </a:rPr>
              <a:t>- takes number and size of branches into account when choosing</a:t>
            </a:r>
            <a:br>
              <a:rPr lang="en-ZA">
                <a:solidFill>
                  <a:srgbClr val="000000"/>
                </a:solidFill>
                <a:latin typeface="ArialMT"/>
              </a:rPr>
            </a:br>
            <a:r>
              <a:rPr lang="en-ZA">
                <a:solidFill>
                  <a:srgbClr val="000000"/>
                </a:solidFill>
                <a:latin typeface="ArialMT"/>
              </a:rPr>
              <a:t>an attribute</a:t>
            </a:r>
            <a:br>
              <a:rPr lang="en-ZA">
                <a:solidFill>
                  <a:srgbClr val="000000"/>
                </a:solidFill>
                <a:latin typeface="ArialMT"/>
              </a:rPr>
            </a:br>
            <a:r>
              <a:rPr lang="en-ZA" sz="1100">
                <a:solidFill>
                  <a:srgbClr val="0000FF"/>
                </a:solidFill>
                <a:latin typeface="OpenSymbol"/>
              </a:rPr>
              <a:t>-- </a:t>
            </a:r>
            <a:r>
              <a:rPr lang="en-ZA">
                <a:solidFill>
                  <a:srgbClr val="000000"/>
                </a:solidFill>
                <a:latin typeface="ArialMT"/>
              </a:rPr>
              <a:t>corrects the information gain by taking the </a:t>
            </a:r>
            <a:r>
              <a:rPr lang="en-ZA" i="1">
                <a:solidFill>
                  <a:srgbClr val="FF0000"/>
                </a:solidFill>
                <a:latin typeface="Arial-ItalicMT"/>
              </a:rPr>
              <a:t>intrinsic information </a:t>
            </a:r>
            <a:r>
              <a:rPr lang="en-ZA">
                <a:solidFill>
                  <a:srgbClr val="000000"/>
                </a:solidFill>
                <a:latin typeface="ArialMT"/>
              </a:rPr>
              <a:t>of a</a:t>
            </a:r>
            <a:br>
              <a:rPr lang="en-ZA">
                <a:solidFill>
                  <a:srgbClr val="000000"/>
                </a:solidFill>
                <a:latin typeface="ArialMT"/>
              </a:rPr>
            </a:br>
            <a:r>
              <a:rPr lang="en-ZA">
                <a:solidFill>
                  <a:srgbClr val="000000"/>
                </a:solidFill>
                <a:latin typeface="ArialMT"/>
              </a:rPr>
              <a:t>split into account</a:t>
            </a:r>
            <a:r>
              <a:rPr lang="en-ZA"/>
              <a:t> </a:t>
            </a:r>
            <a:br>
              <a:rPr lang="en-ZA"/>
            </a:br>
            <a:r>
              <a:rPr lang="en-ZA"/>
              <a:t>This may cause several problems:</a:t>
            </a:r>
            <a:br>
              <a:rPr lang="en-ZA"/>
            </a:br>
            <a:r>
              <a:rPr lang="en-ZA"/>
              <a:t>        </a:t>
            </a:r>
            <a:r>
              <a:rPr lang="en-ZA" i="1" err="1">
                <a:solidFill>
                  <a:srgbClr val="FF0000"/>
                </a:solidFill>
              </a:rPr>
              <a:t>Overfitting</a:t>
            </a:r>
            <a:br>
              <a:rPr lang="en-ZA" i="1"/>
            </a:br>
            <a:r>
              <a:rPr lang="en-ZA"/>
              <a:t>● selection of an attribute that is non-optimal for prediction</a:t>
            </a:r>
            <a:br>
              <a:rPr lang="en-ZA"/>
            </a:br>
            <a:r>
              <a:rPr lang="en-ZA"/>
              <a:t>       </a:t>
            </a:r>
            <a:r>
              <a:rPr lang="en-ZA" i="1">
                <a:solidFill>
                  <a:srgbClr val="FF0000"/>
                </a:solidFill>
              </a:rPr>
              <a:t>Fragmentation</a:t>
            </a:r>
            <a:br>
              <a:rPr lang="en-ZA" i="1"/>
            </a:br>
            <a:r>
              <a:rPr lang="en-ZA"/>
              <a:t>● data are fragmented into (too) many small sets </a:t>
            </a:r>
            <a:br>
              <a:rPr lang="en-ZA"/>
            </a:b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0883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Split on Day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38" y="1444406"/>
            <a:ext cx="8279583" cy="47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17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15977"/>
            <a:ext cx="10515600" cy="1052970"/>
          </a:xfrm>
        </p:spPr>
        <p:txBody>
          <a:bodyPr/>
          <a:lstStyle/>
          <a:p>
            <a:r>
              <a:rPr lang="en-ZA"/>
              <a:t>Split on Day(ID)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743" y="787747"/>
            <a:ext cx="9529294" cy="336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34" y="4153111"/>
            <a:ext cx="8981204" cy="21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49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>
                <a:solidFill>
                  <a:srgbClr val="FF0000"/>
                </a:solidFill>
                <a:latin typeface="ArialMT"/>
              </a:rPr>
              <a:t>Intrinsic Information of an Attribute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69" y="1690688"/>
            <a:ext cx="10515600" cy="29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7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Intrinsic Info: </a:t>
            </a:r>
            <a:r>
              <a:rPr lang="en-ZA">
                <a:solidFill>
                  <a:srgbClr val="FF0000"/>
                </a:solidFill>
              </a:rPr>
              <a:t>Outlook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ZA" i="1"/>
                  <a:t>Split info(Outlook) = info([5,4,5]) </a:t>
                </a:r>
              </a:p>
              <a:p>
                <a:pPr marL="0" indent="0">
                  <a:buNone/>
                </a:pPr>
                <a:endParaRPr lang="en-ZA"/>
              </a:p>
              <a:p>
                <a:pPr marL="0" indent="0">
                  <a:buNone/>
                </a:pPr>
                <a:r>
                  <a:rPr lang="en-ZA"/>
                  <a:t>  </a:t>
                </a:r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𝐼𝑛𝑡𝐼</m:t>
                    </m:r>
                    <m:d>
                      <m:dPr>
                        <m:ctrlPr>
                          <a:rPr lang="en-ZA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ZA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ZA" i="1" dirty="0" smtClean="0">
                            <a:latin typeface="Cambria Math" panose="02040503050406030204" pitchFamily="18" charset="0"/>
                          </a:rPr>
                          <m:t>𝑂𝑢𝑡𝑙𝑜𝑜𝑘</m:t>
                        </m:r>
                      </m:e>
                    </m:d>
                    <m:r>
                      <a:rPr lang="en-ZA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ZA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ZA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ZA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</m:e>
                    </m:func>
                    <m:r>
                      <a:rPr lang="en-ZA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ZA" i="1" dirty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ZA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ZA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ZA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Z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ZA" i="1" dirty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</m:e>
                    </m:func>
                    <m:r>
                      <a:rPr lang="en-ZA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ZA" i="1" dirty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ZA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ZA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ZA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ZA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ZA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ZA" i="1" dirty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den>
                        </m:f>
                      </m:e>
                    </m:func>
                  </m:oMath>
                </a14:m>
                <a:br>
                  <a:rPr lang="en-ZA"/>
                </a:br>
                <a:endParaRPr lang="en-ZA"/>
              </a:p>
              <a:p>
                <a:pPr marL="0" indent="0">
                  <a:buNone/>
                </a:pPr>
                <a:r>
                  <a:rPr lang="en-ZA"/>
                  <a:t>                              =  </a:t>
                </a:r>
                <a:r>
                  <a:rPr lang="en-ZA">
                    <a:solidFill>
                      <a:srgbClr val="FF0000"/>
                    </a:solidFill>
                  </a:rPr>
                  <a:t>1.5774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97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>
                <a:solidFill>
                  <a:srgbClr val="FF0000"/>
                </a:solidFill>
              </a:rPr>
              <a:t>Decision Making Purposes</a:t>
            </a:r>
          </a:p>
          <a:p>
            <a:pPr lvl="1"/>
            <a:r>
              <a:rPr lang="en-ZA">
                <a:solidFill>
                  <a:srgbClr val="FF0000"/>
                </a:solidFill>
              </a:rPr>
              <a:t> Credit scoring models </a:t>
            </a:r>
            <a:r>
              <a:rPr lang="en-ZA"/>
              <a:t>in which the criteria that causes an applicant to be rejected need to be well-specified</a:t>
            </a:r>
          </a:p>
          <a:p>
            <a:pPr marL="457200" lvl="1" indent="0">
              <a:buNone/>
            </a:pPr>
            <a:endParaRPr lang="en-ZA"/>
          </a:p>
          <a:p>
            <a:pPr lvl="1"/>
            <a:r>
              <a:rPr lang="en-ZA"/>
              <a:t> </a:t>
            </a:r>
            <a:r>
              <a:rPr lang="en-ZA">
                <a:solidFill>
                  <a:srgbClr val="FF0000"/>
                </a:solidFill>
              </a:rPr>
              <a:t>Marketing studies </a:t>
            </a:r>
            <a:r>
              <a:rPr lang="en-ZA"/>
              <a:t>of customer churn or </a:t>
            </a:r>
            <a:r>
              <a:rPr lang="en-ZA">
                <a:solidFill>
                  <a:srgbClr val="FF0000"/>
                </a:solidFill>
              </a:rPr>
              <a:t>customer satisfaction </a:t>
            </a:r>
            <a:r>
              <a:rPr lang="en-ZA"/>
              <a:t>that will be shared with management or advertising agencies</a:t>
            </a:r>
          </a:p>
          <a:p>
            <a:pPr marL="457200" lvl="1" indent="0">
              <a:buNone/>
            </a:pPr>
            <a:endParaRPr lang="en-ZA"/>
          </a:p>
          <a:p>
            <a:pPr lvl="1"/>
            <a:r>
              <a:rPr lang="en-ZA"/>
              <a:t> </a:t>
            </a:r>
            <a:r>
              <a:rPr lang="en-ZA">
                <a:solidFill>
                  <a:srgbClr val="FF0000"/>
                </a:solidFill>
              </a:rPr>
              <a:t>Diagnosis of medical conditions </a:t>
            </a:r>
            <a:r>
              <a:rPr lang="en-ZA"/>
              <a:t>based on laboratory measurements, symptoms, or rate of 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118447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ZA"/>
              </a:p>
              <a:p>
                <a14:m>
                  <m:oMath xmlns:m="http://schemas.openxmlformats.org/officeDocument/2006/math">
                    <m:r>
                      <a:rPr lang="en-ZA" i="1" dirty="0" smtClean="0">
                        <a:latin typeface="Cambria Math" panose="02040503050406030204" pitchFamily="18" charset="0"/>
                      </a:rPr>
                      <m:t>𝐺𝑅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𝑂𝑢𝑡𝑙𝑜𝑜𝑘</m:t>
                    </m:r>
                    <m:r>
                      <a:rPr lang="en-ZA" i="1" dirty="0" smtClean="0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ZA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𝑂𝑢𝑡𝑙𝑜𝑜𝑘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𝐼𝑛𝑡𝐼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𝑂𝑢𝑡𝑙𝑜𝑜𝑘</m:t>
                        </m:r>
                        <m:r>
                          <a:rPr lang="en-ZA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ZA"/>
              </a:p>
              <a:p>
                <a:endParaRPr lang="en-ZA"/>
              </a:p>
              <a:p>
                <a:pPr marL="0" indent="0">
                  <a:buNone/>
                </a:pPr>
                <a:r>
                  <a:rPr lang="en-ZA"/>
                  <a:t>			</a:t>
                </a:r>
                <a14:m>
                  <m:oMath xmlns:m="http://schemas.openxmlformats.org/officeDocument/2006/math">
                    <m:r>
                      <a:rPr lang="en-Z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ZA" dirty="0" smtClean="0">
                            <a:solidFill>
                              <a:schemeClr val="tx1"/>
                            </a:solidFill>
                          </a:rPr>
                          <m:t>0.2468</m:t>
                        </m:r>
                        <m:r>
                          <m:rPr>
                            <m:nor/>
                          </m:rPr>
                          <a:rPr lang="en-ZA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1.5774</m:t>
                        </m:r>
                      </m:den>
                    </m:f>
                  </m:oMath>
                </a14:m>
                <a:endParaRPr lang="en-ZA"/>
              </a:p>
              <a:p>
                <a:pPr marL="0" indent="0">
                  <a:buNone/>
                </a:pPr>
                <a:r>
                  <a:rPr lang="en-ZA"/>
                  <a:t>			</a:t>
                </a:r>
              </a:p>
              <a:p>
                <a:pPr marL="0" indent="0">
                  <a:buNone/>
                </a:pPr>
                <a:r>
                  <a:rPr lang="en-ZA"/>
                  <a:t>			= </a:t>
                </a:r>
                <a:r>
                  <a:rPr lang="en-ZA">
                    <a:solidFill>
                      <a:srgbClr val="FF0000"/>
                    </a:solidFill>
                  </a:rPr>
                  <a:t>0.1565</a:t>
                </a:r>
              </a:p>
              <a:p>
                <a:pPr marL="0" indent="0">
                  <a:buNone/>
                </a:pPr>
                <a:r>
                  <a:rPr lang="en-ZA"/>
                  <a:t>		 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527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Summary.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830" y="1825625"/>
            <a:ext cx="10492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Decision tree structure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4747408"/>
          </a:xfrm>
        </p:spPr>
        <p:txBody>
          <a:bodyPr/>
          <a:lstStyle/>
          <a:p>
            <a:pPr lvl="0"/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tree structure </a:t>
            </a:r>
            <a:r>
              <a:rPr lang="en-US">
                <a:solidFill>
                  <a:prstClr val="black"/>
                </a:solidFill>
                <a:latin typeface="Calibri" panose="020F0502020204030204"/>
              </a:rPr>
              <a:t>that models the relationships among the features and the potential outcomes</a:t>
            </a:r>
          </a:p>
          <a:p>
            <a:pPr lvl="1"/>
            <a:r>
              <a:rPr lang="en-US">
                <a:solidFill>
                  <a:prstClr val="black"/>
                </a:solidFill>
                <a:latin typeface="Calibri" panose="020F0502020204030204"/>
              </a:rPr>
              <a:t>branching decisions, which channel examples into a final predicted class value</a:t>
            </a:r>
          </a:p>
          <a:p>
            <a:endParaRPr lang="en-ZA"/>
          </a:p>
        </p:txBody>
      </p:sp>
      <p:sp>
        <p:nvSpPr>
          <p:cNvPr id="4" name="TextBox 3"/>
          <p:cNvSpPr txBox="1"/>
          <p:nvPr/>
        </p:nvSpPr>
        <p:spPr>
          <a:xfrm>
            <a:off x="992745" y="2858575"/>
            <a:ext cx="36919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E.g.,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Decision nodes </a:t>
            </a:r>
            <a:r>
              <a:rPr lang="en-US" sz="2400"/>
              <a:t>– split the data across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Root node</a:t>
            </a:r>
            <a:r>
              <a:rPr lang="en-US" sz="2400"/>
              <a:t>-best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Edges/Branches</a:t>
            </a:r>
            <a:r>
              <a:rPr lang="en-US" sz="2400"/>
              <a:t>- decision's choices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Leaf nodes (</a:t>
            </a:r>
            <a:r>
              <a:rPr lang="en-US" sz="2400">
                <a:solidFill>
                  <a:srgbClr val="FF0000"/>
                </a:solidFill>
              </a:rPr>
              <a:t>terminal nodes</a:t>
            </a:r>
            <a:r>
              <a:rPr lang="en-US" sz="2400"/>
              <a:t> – the action to be taken or expected results)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23" y="2755118"/>
            <a:ext cx="6262319" cy="34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Type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/>
          <a:lstStyle/>
          <a:p>
            <a:r>
              <a:rPr lang="en-ZA"/>
              <a:t>Decision trees can handle both </a:t>
            </a:r>
            <a:r>
              <a:rPr lang="en-ZA">
                <a:solidFill>
                  <a:srgbClr val="FF0000"/>
                </a:solidFill>
              </a:rPr>
              <a:t>categorical</a:t>
            </a:r>
            <a:r>
              <a:rPr lang="en-ZA"/>
              <a:t> and </a:t>
            </a:r>
            <a:r>
              <a:rPr lang="en-ZA">
                <a:solidFill>
                  <a:srgbClr val="FF0000"/>
                </a:solidFill>
              </a:rPr>
              <a:t>numerical</a:t>
            </a:r>
            <a:r>
              <a:rPr lang="en-ZA"/>
              <a:t> data. </a:t>
            </a:r>
            <a:br>
              <a:rPr lang="en-ZA"/>
            </a:br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4D3ED-15D5-42A7-926C-4FFB9D15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86" y="1819276"/>
            <a:ext cx="6734356" cy="45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Type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/>
              <a:t>Decision trees can handle both </a:t>
            </a:r>
            <a:r>
              <a:rPr lang="en-ZA">
                <a:solidFill>
                  <a:srgbClr val="FF0000"/>
                </a:solidFill>
              </a:rPr>
              <a:t>categorical</a:t>
            </a:r>
            <a:r>
              <a:rPr lang="en-ZA"/>
              <a:t> and </a:t>
            </a:r>
            <a:r>
              <a:rPr lang="en-ZA">
                <a:solidFill>
                  <a:srgbClr val="FF0000"/>
                </a:solidFill>
              </a:rPr>
              <a:t>numerical</a:t>
            </a:r>
            <a:r>
              <a:rPr lang="en-ZA"/>
              <a:t> data. </a:t>
            </a:r>
            <a:br>
              <a:rPr lang="en-ZA"/>
            </a:br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13" y="2316993"/>
            <a:ext cx="6377726" cy="39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>
                <a:solidFill>
                  <a:srgbClr val="4F81BD"/>
                </a:solidFill>
                <a:latin typeface="Cambria-Bold"/>
              </a:rPr>
              <a:t>ID3 algorithm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The core algorithm for building decision trees called ID3(</a:t>
            </a:r>
            <a:r>
              <a:rPr lang="en-ZA"/>
              <a:t>(Iterative </a:t>
            </a:r>
            <a:r>
              <a:rPr lang="en-ZA" err="1"/>
              <a:t>Dichotomiser</a:t>
            </a:r>
            <a:r>
              <a:rPr lang="en-ZA"/>
              <a:t> 3)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lvl="1"/>
            <a:r>
              <a:rPr lang="en-ZA"/>
              <a:t>by J. R. Quinlan </a:t>
            </a:r>
            <a:br>
              <a:rPr lang="en-ZA"/>
            </a:br>
            <a:endParaRPr lang="en-ZA"/>
          </a:p>
          <a:p>
            <a:r>
              <a:rPr lang="en-ZA"/>
              <a:t>Employs a top-down, greedy search through the space of possible branches</a:t>
            </a:r>
            <a:r>
              <a:rPr lang="en-ZA">
                <a:solidFill>
                  <a:srgbClr val="FF0000"/>
                </a:solidFill>
              </a:rPr>
              <a:t>(Divide and Conquer)</a:t>
            </a:r>
            <a:br>
              <a:rPr lang="en-ZA"/>
            </a:br>
            <a:endParaRPr lang="en-ZA"/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ID3 uses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Entropy </a:t>
            </a:r>
            <a:r>
              <a:rPr lang="en-ZA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a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nd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Information Gain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to construct a</a:t>
            </a:r>
            <a:b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decision tree.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522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>
                <a:solidFill>
                  <a:srgbClr val="4F81BD"/>
                </a:solidFill>
                <a:latin typeface="Cambria-Bold"/>
              </a:rPr>
              <a:t>Entropy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Def:- Entropy is the </a:t>
            </a:r>
            <a:r>
              <a:rPr lang="en-ZA" err="1">
                <a:solidFill>
                  <a:srgbClr val="FF0000"/>
                </a:solidFill>
                <a:latin typeface="Calibri" panose="020F0502020204030204" pitchFamily="34" charset="0"/>
              </a:rPr>
              <a:t>Uncertanity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 of information that is contained in an Attribute.</a:t>
            </a:r>
          </a:p>
          <a:p>
            <a:endParaRPr lang="en-ZA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A decision tree is built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top-down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 from a root node and involves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partitioning the data into subsets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that contain instances(tables) with similar values (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homogenous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).</a:t>
            </a:r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ID3 algorithm uses entropy to calculate the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homogeneity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of a sample. </a:t>
            </a:r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If the sample is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completely homogeneous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entropy is zero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and;</a:t>
            </a:r>
          </a:p>
          <a:p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If the sample is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equally divided 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it has </a:t>
            </a:r>
            <a:r>
              <a:rPr lang="en-ZA">
                <a:solidFill>
                  <a:srgbClr val="FF0000"/>
                </a:solidFill>
                <a:latin typeface="Calibri" panose="020F0502020204030204" pitchFamily="34" charset="0"/>
              </a:rPr>
              <a:t>entropy of one</a:t>
            </a:r>
            <a:r>
              <a:rPr lang="en-ZA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r>
              <a:rPr lang="en-ZA"/>
              <a:t> </a:t>
            </a:r>
            <a:br>
              <a:rPr lang="en-ZA"/>
            </a:b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880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1219</Words>
  <Application>Microsoft Office PowerPoint</Application>
  <PresentationFormat>Widescreen</PresentationFormat>
  <Paragraphs>141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9" baseType="lpstr">
      <vt:lpstr>Arial</vt:lpstr>
      <vt:lpstr>Arial</vt:lpstr>
      <vt:lpstr>Arial-ItalicMT</vt:lpstr>
      <vt:lpstr>ArialMT</vt:lpstr>
      <vt:lpstr>AvantGarde Bk BT</vt:lpstr>
      <vt:lpstr>Calibri</vt:lpstr>
      <vt:lpstr>Calibri Light</vt:lpstr>
      <vt:lpstr>Cambria Math</vt:lpstr>
      <vt:lpstr>Cambria-Bold</vt:lpstr>
      <vt:lpstr>Gill Sans MT</vt:lpstr>
      <vt:lpstr>GillSans-Bold</vt:lpstr>
      <vt:lpstr>Minion-Regular</vt:lpstr>
      <vt:lpstr>OpenSymbol</vt:lpstr>
      <vt:lpstr>roboto</vt:lpstr>
      <vt:lpstr>Times-Italic-8r</vt:lpstr>
      <vt:lpstr>TimesNewRomanPS-ItalicMT</vt:lpstr>
      <vt:lpstr>Office Theme</vt:lpstr>
      <vt:lpstr>Gallery</vt:lpstr>
      <vt:lpstr>PowerPoint Presentation</vt:lpstr>
      <vt:lpstr>Lesson Objectives</vt:lpstr>
      <vt:lpstr>Decision Tree/Divide and Conquer Rules</vt:lpstr>
      <vt:lpstr>Application</vt:lpstr>
      <vt:lpstr>Decision tree structure</vt:lpstr>
      <vt:lpstr>Type of Data</vt:lpstr>
      <vt:lpstr>Type of Data</vt:lpstr>
      <vt:lpstr>ID3 algorithm  </vt:lpstr>
      <vt:lpstr>Entropy  </vt:lpstr>
      <vt:lpstr>Steps.</vt:lpstr>
      <vt:lpstr>Entropy formula</vt:lpstr>
      <vt:lpstr>Step1  : Entropy of a Target</vt:lpstr>
      <vt:lpstr>Average Entropy/Information</vt:lpstr>
      <vt:lpstr>Example Data set</vt:lpstr>
      <vt:lpstr>Windy, Temp and Humidity [outlook]</vt:lpstr>
      <vt:lpstr>Temperature</vt:lpstr>
      <vt:lpstr>PowerPoint Presentation</vt:lpstr>
      <vt:lpstr>Wind</vt:lpstr>
      <vt:lpstr>Attribute with Maximum Information Gain</vt:lpstr>
      <vt:lpstr>Consider Each branch</vt:lpstr>
      <vt:lpstr>PowerPoint Presentation</vt:lpstr>
      <vt:lpstr>PowerPoint Presentation</vt:lpstr>
      <vt:lpstr>PowerPoint Presentation</vt:lpstr>
      <vt:lpstr>Attribute with Maximum 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Attribute with Maximum Information Gain with respect to outlook</vt:lpstr>
      <vt:lpstr>Exercise</vt:lpstr>
      <vt:lpstr>Example</vt:lpstr>
      <vt:lpstr>Exs</vt:lpstr>
      <vt:lpstr>Super attributes  </vt:lpstr>
      <vt:lpstr>Gain Ratios for weather data  </vt:lpstr>
      <vt:lpstr>Split on Day</vt:lpstr>
      <vt:lpstr>Split on Day(ID)</vt:lpstr>
      <vt:lpstr>Intrinsic Information of an Attribute  </vt:lpstr>
      <vt:lpstr>Intrinsic Info: Outlook</vt:lpstr>
      <vt:lpstr>Gain Ratio</vt:lpstr>
      <vt:lpstr>Summary.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Igwe</dc:creator>
  <cp:lastModifiedBy>Kevin Igwe</cp:lastModifiedBy>
  <cp:revision>1</cp:revision>
  <dcterms:created xsi:type="dcterms:W3CDTF">2022-06-14T08:31:30Z</dcterms:created>
  <dcterms:modified xsi:type="dcterms:W3CDTF">2022-06-14T08:34:12Z</dcterms:modified>
</cp:coreProperties>
</file>